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7"/>
  </p:notesMasterIdLst>
  <p:sldIdLst>
    <p:sldId id="710" r:id="rId2"/>
    <p:sldId id="711" r:id="rId3"/>
    <p:sldId id="712" r:id="rId4"/>
    <p:sldId id="713" r:id="rId5"/>
    <p:sldId id="714" r:id="rId6"/>
  </p:sldIdLst>
  <p:sldSz cx="10799763" cy="6750050"/>
  <p:notesSz cx="7010400" cy="9296400"/>
  <p:defaultTextStyle>
    <a:defPPr>
      <a:defRPr lang="es-CO"/>
    </a:defPPr>
    <a:lvl1pPr marL="0" algn="l" defTabSz="842345" rtl="0" eaLnBrk="1" latinLnBrk="0" hangingPunct="1">
      <a:defRPr sz="1658" kern="1200">
        <a:solidFill>
          <a:schemeClr val="tx1"/>
        </a:solidFill>
        <a:latin typeface="+mn-lt"/>
        <a:ea typeface="+mn-ea"/>
        <a:cs typeface="+mn-cs"/>
      </a:defRPr>
    </a:lvl1pPr>
    <a:lvl2pPr marL="421173" algn="l" defTabSz="842345" rtl="0" eaLnBrk="1" latinLnBrk="0" hangingPunct="1">
      <a:defRPr sz="1658" kern="1200">
        <a:solidFill>
          <a:schemeClr val="tx1"/>
        </a:solidFill>
        <a:latin typeface="+mn-lt"/>
        <a:ea typeface="+mn-ea"/>
        <a:cs typeface="+mn-cs"/>
      </a:defRPr>
    </a:lvl2pPr>
    <a:lvl3pPr marL="842345" algn="l" defTabSz="842345" rtl="0" eaLnBrk="1" latinLnBrk="0" hangingPunct="1">
      <a:defRPr sz="1658" kern="1200">
        <a:solidFill>
          <a:schemeClr val="tx1"/>
        </a:solidFill>
        <a:latin typeface="+mn-lt"/>
        <a:ea typeface="+mn-ea"/>
        <a:cs typeface="+mn-cs"/>
      </a:defRPr>
    </a:lvl3pPr>
    <a:lvl4pPr marL="1263518" algn="l" defTabSz="842345" rtl="0" eaLnBrk="1" latinLnBrk="0" hangingPunct="1">
      <a:defRPr sz="1658" kern="1200">
        <a:solidFill>
          <a:schemeClr val="tx1"/>
        </a:solidFill>
        <a:latin typeface="+mn-lt"/>
        <a:ea typeface="+mn-ea"/>
        <a:cs typeface="+mn-cs"/>
      </a:defRPr>
    </a:lvl4pPr>
    <a:lvl5pPr marL="1684691" algn="l" defTabSz="842345" rtl="0" eaLnBrk="1" latinLnBrk="0" hangingPunct="1">
      <a:defRPr sz="1658" kern="1200">
        <a:solidFill>
          <a:schemeClr val="tx1"/>
        </a:solidFill>
        <a:latin typeface="+mn-lt"/>
        <a:ea typeface="+mn-ea"/>
        <a:cs typeface="+mn-cs"/>
      </a:defRPr>
    </a:lvl5pPr>
    <a:lvl6pPr marL="2105863" algn="l" defTabSz="842345" rtl="0" eaLnBrk="1" latinLnBrk="0" hangingPunct="1">
      <a:defRPr sz="1658" kern="1200">
        <a:solidFill>
          <a:schemeClr val="tx1"/>
        </a:solidFill>
        <a:latin typeface="+mn-lt"/>
        <a:ea typeface="+mn-ea"/>
        <a:cs typeface="+mn-cs"/>
      </a:defRPr>
    </a:lvl6pPr>
    <a:lvl7pPr marL="2527036" algn="l" defTabSz="842345" rtl="0" eaLnBrk="1" latinLnBrk="0" hangingPunct="1">
      <a:defRPr sz="1658" kern="1200">
        <a:solidFill>
          <a:schemeClr val="tx1"/>
        </a:solidFill>
        <a:latin typeface="+mn-lt"/>
        <a:ea typeface="+mn-ea"/>
        <a:cs typeface="+mn-cs"/>
      </a:defRPr>
    </a:lvl7pPr>
    <a:lvl8pPr marL="2948208" algn="l" defTabSz="842345" rtl="0" eaLnBrk="1" latinLnBrk="0" hangingPunct="1">
      <a:defRPr sz="1658" kern="1200">
        <a:solidFill>
          <a:schemeClr val="tx1"/>
        </a:solidFill>
        <a:latin typeface="+mn-lt"/>
        <a:ea typeface="+mn-ea"/>
        <a:cs typeface="+mn-cs"/>
      </a:defRPr>
    </a:lvl8pPr>
    <a:lvl9pPr marL="3369381" algn="l" defTabSz="842345" rtl="0" eaLnBrk="1" latinLnBrk="0" hangingPunct="1">
      <a:defRPr sz="16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6" userDrawn="1">
          <p15:clr>
            <a:srgbClr val="A4A3A4"/>
          </p15:clr>
        </p15:guide>
        <p15:guide id="2" pos="340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QUIPO" initials="E" lastIdx="1" clrIdx="0">
    <p:extLst>
      <p:ext uri="{19B8F6BF-5375-455C-9EA6-DF929625EA0E}">
        <p15:presenceInfo xmlns:p15="http://schemas.microsoft.com/office/powerpoint/2012/main" userId="EQUIP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9900"/>
    <a:srgbClr val="00B0F0"/>
    <a:srgbClr val="FF9900"/>
    <a:srgbClr val="000000"/>
    <a:srgbClr val="FF9933"/>
    <a:srgbClr val="CCFF33"/>
    <a:srgbClr val="FF3300"/>
    <a:srgbClr val="99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11" autoAdjust="0"/>
    <p:restoredTop sz="86457" autoAdjust="0"/>
  </p:normalViewPr>
  <p:slideViewPr>
    <p:cSldViewPr snapToGrid="0">
      <p:cViewPr varScale="1">
        <p:scale>
          <a:sx n="93" d="100"/>
          <a:sy n="93" d="100"/>
        </p:scale>
        <p:origin x="1140" y="78"/>
      </p:cViewPr>
      <p:guideLst>
        <p:guide orient="horz" pos="2126"/>
        <p:guide pos="34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RECURSOS GESTIONADOS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611111111111112E-2"/>
          <c:y val="0.13870078740157479"/>
          <c:w val="0.9194444444444444"/>
          <c:h val="0.75542249927092442"/>
        </c:manualLayout>
      </c:layout>
      <c:pie3DChart>
        <c:varyColors val="1"/>
        <c:ser>
          <c:idx val="0"/>
          <c:order val="0"/>
          <c:cat>
            <c:strRef>
              <c:f>ALCANTARILLADO!$D$24:$D$27</c:f>
              <c:strCache>
                <c:ptCount val="4"/>
                <c:pt idx="0">
                  <c:v>MUNICIPIO</c:v>
                </c:pt>
                <c:pt idx="1">
                  <c:v>NACION</c:v>
                </c:pt>
                <c:pt idx="2">
                  <c:v>DEPARTAMENTO</c:v>
                </c:pt>
                <c:pt idx="3">
                  <c:v>CAM</c:v>
                </c:pt>
              </c:strCache>
            </c:strRef>
          </c:cat>
          <c:val>
            <c:numRef>
              <c:f>ALCANTARILLADO!$E$24:$E$27</c:f>
            </c:numRef>
          </c:val>
          <c:extLst>
            <c:ext xmlns:c16="http://schemas.microsoft.com/office/drawing/2014/chart" uri="{C3380CC4-5D6E-409C-BE32-E72D297353CC}">
              <c16:uniqueId val="{00000000-2732-421F-9519-2A6791B6F221}"/>
            </c:ext>
          </c:extLst>
        </c:ser>
        <c:ser>
          <c:idx val="1"/>
          <c:order val="1"/>
          <c:cat>
            <c:strRef>
              <c:f>ALCANTARILLADO!$D$24:$D$27</c:f>
              <c:strCache>
                <c:ptCount val="4"/>
                <c:pt idx="0">
                  <c:v>MUNICIPIO</c:v>
                </c:pt>
                <c:pt idx="1">
                  <c:v>NACION</c:v>
                </c:pt>
                <c:pt idx="2">
                  <c:v>DEPARTAMENTO</c:v>
                </c:pt>
                <c:pt idx="3">
                  <c:v>CAM</c:v>
                </c:pt>
              </c:strCache>
            </c:strRef>
          </c:cat>
          <c:val>
            <c:numRef>
              <c:f>ALCANTARILLADO!$F$24:$F$27</c:f>
            </c:numRef>
          </c:val>
          <c:extLst>
            <c:ext xmlns:c16="http://schemas.microsoft.com/office/drawing/2014/chart" uri="{C3380CC4-5D6E-409C-BE32-E72D297353CC}">
              <c16:uniqueId val="{00000001-2732-421F-9519-2A6791B6F221}"/>
            </c:ext>
          </c:extLst>
        </c:ser>
        <c:ser>
          <c:idx val="2"/>
          <c:order val="2"/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732-421F-9519-2A6791B6F221}"/>
              </c:ext>
            </c:extLst>
          </c:dPt>
          <c:dPt>
            <c:idx val="1"/>
            <c:bubble3D val="0"/>
            <c:explosion val="38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732-421F-9519-2A6791B6F2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732-421F-9519-2A6791B6F22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732-421F-9519-2A6791B6F221}"/>
              </c:ext>
            </c:extLst>
          </c:dPt>
          <c:dLbls>
            <c:dLbl>
              <c:idx val="0"/>
              <c:layout>
                <c:manualLayout>
                  <c:x val="-8.119945489397816E-2"/>
                  <c:y val="5.2215594417835819E-2"/>
                </c:manualLayout>
              </c:layout>
              <c:tx>
                <c:rich>
                  <a:bodyPr/>
                  <a:lstStyle/>
                  <a:p>
                    <a:fld id="{4A492FE5-A4CF-46B3-BD2A-5E5242C4FF26}" type="CATEGORYNAME">
                      <a:rPr lang="en-US"/>
                      <a:pPr/>
                      <a:t>[NOMBRE DE CATEGORÍA]</a:t>
                    </a:fld>
                    <a:r>
                      <a:rPr lang="en-US" baseline="0" dirty="0"/>
                      <a:t>, $2.863 MM, </a:t>
                    </a:r>
                    <a:fld id="{77DD9AC6-CA29-4545-9382-9E5A7E849467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09157054387225"/>
                      <c:h val="0.290084828564253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732-421F-9519-2A6791B6F221}"/>
                </c:ext>
              </c:extLst>
            </c:dLbl>
            <c:dLbl>
              <c:idx val="1"/>
              <c:layout>
                <c:manualLayout>
                  <c:x val="-0.21769251448863008"/>
                  <c:y val="-0.22971186393149187"/>
                </c:manualLayout>
              </c:layout>
              <c:tx>
                <c:rich>
                  <a:bodyPr/>
                  <a:lstStyle/>
                  <a:p>
                    <a:fld id="{6176FAF0-CCE1-461F-B8B8-DC4BF2255C16}" type="CATEGORYNAME">
                      <a:rPr lang="en-US" sz="1400"/>
                      <a:pPr/>
                      <a:t>[NOMBRE DE CATEGORÍA]</a:t>
                    </a:fld>
                    <a:r>
                      <a:rPr lang="en-US" sz="1400" baseline="0" dirty="0"/>
                      <a:t>; $ 13.941 MM; </a:t>
                    </a:r>
                    <a:fld id="{F1FE1A36-89F9-43A5-927B-AEF67202B4F3}" type="PERCENTAGE">
                      <a:rPr lang="en-US" sz="1600" baseline="0"/>
                      <a:pPr/>
                      <a:t>[PORCENTAJE]</a:t>
                    </a:fld>
                    <a:endParaRPr lang="en-US" sz="1400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220606800601352"/>
                      <c:h val="0.27310210147856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732-421F-9519-2A6791B6F221}"/>
                </c:ext>
              </c:extLst>
            </c:dLbl>
            <c:dLbl>
              <c:idx val="2"/>
              <c:layout>
                <c:manualLayout>
                  <c:x val="5.201663846043298E-2"/>
                  <c:y val="2.0278431678756325E-2"/>
                </c:manualLayout>
              </c:layout>
              <c:tx>
                <c:rich>
                  <a:bodyPr/>
                  <a:lstStyle/>
                  <a:p>
                    <a:fld id="{A84289F3-847B-4272-8E58-B372975FFC4D}" type="CATEGORYNAME">
                      <a:rPr lang="en-US" smtClean="0">
                        <a:solidFill>
                          <a:schemeClr val="tx1"/>
                        </a:solidFill>
                      </a:rPr>
                      <a:pPr/>
                      <a:t>[NOMBRE DE CATEGORÍA]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$2.482 MM; </a:t>
                    </a:r>
                    <a:fld id="{F208D86D-C530-4EF8-B344-55999E440012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[PORCENTAJE]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46738629800344"/>
                      <c:h val="0.218686167080417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732-421F-9519-2A6791B6F221}"/>
                </c:ext>
              </c:extLst>
            </c:dLbl>
            <c:dLbl>
              <c:idx val="3"/>
              <c:layout>
                <c:manualLayout>
                  <c:x val="0.13295699997211552"/>
                  <c:y val="0.11071094031226945"/>
                </c:manualLayout>
              </c:layout>
              <c:tx>
                <c:rich>
                  <a:bodyPr/>
                  <a:lstStyle/>
                  <a:p>
                    <a:fld id="{B402ADDD-98C4-4246-BED0-E1D36A3F548D}" type="CATEGORYNAME">
                      <a:rPr lang="en-US"/>
                      <a:pPr/>
                      <a:t>[NOMBRE DE CATEGORÍA]</a:t>
                    </a:fld>
                    <a:r>
                      <a:rPr lang="en-US" baseline="0" dirty="0"/>
                      <a:t>, $4.000 MM, </a:t>
                    </a:r>
                    <a:fld id="{4B18CCB2-BA54-4466-BFBA-8D97ABDA6668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78532965434532"/>
                      <c:h val="0.233167171474815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732-421F-9519-2A6791B6F2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ALCANTARILLADO!$D$24:$D$27</c:f>
              <c:strCache>
                <c:ptCount val="4"/>
                <c:pt idx="0">
                  <c:v>MUNICIPIO</c:v>
                </c:pt>
                <c:pt idx="1">
                  <c:v>NACION</c:v>
                </c:pt>
                <c:pt idx="2">
                  <c:v>DEPARTAMENTO</c:v>
                </c:pt>
                <c:pt idx="3">
                  <c:v>CAM</c:v>
                </c:pt>
              </c:strCache>
            </c:strRef>
          </c:cat>
          <c:val>
            <c:numRef>
              <c:f>ALCANTARILLADO!$G$24:$G$27</c:f>
              <c:numCache>
                <c:formatCode>"$"#,##0_);[Red]\("$"#,##0\)</c:formatCode>
                <c:ptCount val="4"/>
                <c:pt idx="0">
                  <c:v>2863247746</c:v>
                </c:pt>
                <c:pt idx="1">
                  <c:v>13941631654.4</c:v>
                </c:pt>
                <c:pt idx="2">
                  <c:v>2482000000</c:v>
                </c:pt>
                <c:pt idx="3">
                  <c:v>4000000000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732-421F-9519-2A6791B6F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gap"/>
    <c:showDLblsOverMax val="0"/>
  </c:chart>
  <c:spPr>
    <a:solidFill>
      <a:schemeClr val="accent2">
        <a:lumMod val="60000"/>
        <a:lumOff val="4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400" b="1"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A25348-6E95-485C-A76F-AA4C275ADF57}" type="datetimeFigureOut">
              <a:rPr lang="es-CO" smtClean="0"/>
              <a:t>24/03/2021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162050"/>
            <a:ext cx="5019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DF3650-63AB-46F9-A730-52FD2DE4E0E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5007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971" y="1104698"/>
            <a:ext cx="8099822" cy="2350017"/>
          </a:xfrm>
        </p:spPr>
        <p:txBody>
          <a:bodyPr anchor="b"/>
          <a:lstStyle>
            <a:lvl1pPr algn="ctr">
              <a:defRPr sz="531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545341"/>
            <a:ext cx="8099822" cy="1629699"/>
          </a:xfrm>
        </p:spPr>
        <p:txBody>
          <a:bodyPr/>
          <a:lstStyle>
            <a:lvl1pPr marL="0" indent="0" algn="ctr">
              <a:buNone/>
              <a:defRPr sz="2126"/>
            </a:lvl1pPr>
            <a:lvl2pPr marL="404984" indent="0" algn="ctr">
              <a:buNone/>
              <a:defRPr sz="1772"/>
            </a:lvl2pPr>
            <a:lvl3pPr marL="809968" indent="0" algn="ctr">
              <a:buNone/>
              <a:defRPr sz="1594"/>
            </a:lvl3pPr>
            <a:lvl4pPr marL="1214951" indent="0" algn="ctr">
              <a:buNone/>
              <a:defRPr sz="1417"/>
            </a:lvl4pPr>
            <a:lvl5pPr marL="1619935" indent="0" algn="ctr">
              <a:buNone/>
              <a:defRPr sz="1417"/>
            </a:lvl5pPr>
            <a:lvl6pPr marL="2024919" indent="0" algn="ctr">
              <a:buNone/>
              <a:defRPr sz="1417"/>
            </a:lvl6pPr>
            <a:lvl7pPr marL="2429903" indent="0" algn="ctr">
              <a:buNone/>
              <a:defRPr sz="1417"/>
            </a:lvl7pPr>
            <a:lvl8pPr marL="2834886" indent="0" algn="ctr">
              <a:buNone/>
              <a:defRPr sz="1417"/>
            </a:lvl8pPr>
            <a:lvl9pPr marL="3239870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A31C-9F74-4158-8C2B-44EF699118C9}" type="datetimeFigureOut">
              <a:rPr lang="es-CO" smtClean="0"/>
              <a:t>24/03/2021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6B29-CA06-44B6-B714-6A49FE03F66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6611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A31C-9F74-4158-8C2B-44EF699118C9}" type="datetimeFigureOut">
              <a:rPr lang="es-CO" smtClean="0"/>
              <a:t>24/03/2021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6B29-CA06-44B6-B714-6A49FE03F66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6919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359380"/>
            <a:ext cx="2328699" cy="572035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359380"/>
            <a:ext cx="6851100" cy="572035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A31C-9F74-4158-8C2B-44EF699118C9}" type="datetimeFigureOut">
              <a:rPr lang="es-CO" smtClean="0"/>
              <a:t>24/03/2021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6B29-CA06-44B6-B714-6A49FE03F66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5444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A31C-9F74-4158-8C2B-44EF699118C9}" type="datetimeFigureOut">
              <a:rPr lang="es-CO" smtClean="0"/>
              <a:t>24/03/2021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6B29-CA06-44B6-B714-6A49FE03F66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5529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682828"/>
            <a:ext cx="9314796" cy="2807833"/>
          </a:xfrm>
        </p:spPr>
        <p:txBody>
          <a:bodyPr anchor="b"/>
          <a:lstStyle>
            <a:lvl1pPr>
              <a:defRPr sz="531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4517224"/>
            <a:ext cx="9314796" cy="1476573"/>
          </a:xfrm>
        </p:spPr>
        <p:txBody>
          <a:bodyPr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04984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09968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95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93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91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903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886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870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A31C-9F74-4158-8C2B-44EF699118C9}" type="datetimeFigureOut">
              <a:rPr lang="es-CO" smtClean="0"/>
              <a:t>24/03/2021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6B29-CA06-44B6-B714-6A49FE03F66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52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5" y="1796889"/>
            <a:ext cx="4589899" cy="428284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1" y="1796889"/>
            <a:ext cx="4589899" cy="428284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A31C-9F74-4158-8C2B-44EF699118C9}" type="datetimeFigureOut">
              <a:rPr lang="es-CO" smtClean="0"/>
              <a:t>24/03/2021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6B29-CA06-44B6-B714-6A49FE03F66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6026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359378"/>
            <a:ext cx="9314796" cy="130469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1" y="1654701"/>
            <a:ext cx="4568806" cy="810943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4984" indent="0">
              <a:buNone/>
              <a:defRPr sz="1772" b="1"/>
            </a:lvl2pPr>
            <a:lvl3pPr marL="809968" indent="0">
              <a:buNone/>
              <a:defRPr sz="1594" b="1"/>
            </a:lvl3pPr>
            <a:lvl4pPr marL="1214951" indent="0">
              <a:buNone/>
              <a:defRPr sz="1417" b="1"/>
            </a:lvl4pPr>
            <a:lvl5pPr marL="1619935" indent="0">
              <a:buNone/>
              <a:defRPr sz="1417" b="1"/>
            </a:lvl5pPr>
            <a:lvl6pPr marL="2024919" indent="0">
              <a:buNone/>
              <a:defRPr sz="1417" b="1"/>
            </a:lvl6pPr>
            <a:lvl7pPr marL="2429903" indent="0">
              <a:buNone/>
              <a:defRPr sz="1417" b="1"/>
            </a:lvl7pPr>
            <a:lvl8pPr marL="2834886" indent="0">
              <a:buNone/>
              <a:defRPr sz="1417" b="1"/>
            </a:lvl8pPr>
            <a:lvl9pPr marL="3239870" indent="0">
              <a:buNone/>
              <a:defRPr sz="1417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1" y="2465643"/>
            <a:ext cx="4568806" cy="362659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0" y="1654701"/>
            <a:ext cx="4591306" cy="810943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4984" indent="0">
              <a:buNone/>
              <a:defRPr sz="1772" b="1"/>
            </a:lvl2pPr>
            <a:lvl3pPr marL="809968" indent="0">
              <a:buNone/>
              <a:defRPr sz="1594" b="1"/>
            </a:lvl3pPr>
            <a:lvl4pPr marL="1214951" indent="0">
              <a:buNone/>
              <a:defRPr sz="1417" b="1"/>
            </a:lvl4pPr>
            <a:lvl5pPr marL="1619935" indent="0">
              <a:buNone/>
              <a:defRPr sz="1417" b="1"/>
            </a:lvl5pPr>
            <a:lvl6pPr marL="2024919" indent="0">
              <a:buNone/>
              <a:defRPr sz="1417" b="1"/>
            </a:lvl6pPr>
            <a:lvl7pPr marL="2429903" indent="0">
              <a:buNone/>
              <a:defRPr sz="1417" b="1"/>
            </a:lvl7pPr>
            <a:lvl8pPr marL="2834886" indent="0">
              <a:buNone/>
              <a:defRPr sz="1417" b="1"/>
            </a:lvl8pPr>
            <a:lvl9pPr marL="3239870" indent="0">
              <a:buNone/>
              <a:defRPr sz="1417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0" y="2465643"/>
            <a:ext cx="4591306" cy="362659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A31C-9F74-4158-8C2B-44EF699118C9}" type="datetimeFigureOut">
              <a:rPr lang="es-CO" smtClean="0"/>
              <a:t>24/03/2021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6B29-CA06-44B6-B714-6A49FE03F66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4647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A31C-9F74-4158-8C2B-44EF699118C9}" type="datetimeFigureOut">
              <a:rPr lang="es-CO" smtClean="0"/>
              <a:t>24/03/2021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6B29-CA06-44B6-B714-6A49FE03F66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040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A31C-9F74-4158-8C2B-44EF699118C9}" type="datetimeFigureOut">
              <a:rPr lang="es-CO" smtClean="0"/>
              <a:t>24/03/2021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6B29-CA06-44B6-B714-6A49FE03F66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947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450003"/>
            <a:ext cx="3483204" cy="1575012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971884"/>
            <a:ext cx="5467380" cy="4796911"/>
          </a:xfrm>
        </p:spPr>
        <p:txBody>
          <a:bodyPr/>
          <a:lstStyle>
            <a:lvl1pPr>
              <a:defRPr sz="2835"/>
            </a:lvl1pPr>
            <a:lvl2pPr>
              <a:defRPr sz="2480"/>
            </a:lvl2pPr>
            <a:lvl3pPr>
              <a:defRPr sz="212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2025015"/>
            <a:ext cx="3483204" cy="3751591"/>
          </a:xfrm>
        </p:spPr>
        <p:txBody>
          <a:bodyPr/>
          <a:lstStyle>
            <a:lvl1pPr marL="0" indent="0">
              <a:buNone/>
              <a:defRPr sz="1417"/>
            </a:lvl1pPr>
            <a:lvl2pPr marL="404984" indent="0">
              <a:buNone/>
              <a:defRPr sz="1240"/>
            </a:lvl2pPr>
            <a:lvl3pPr marL="809968" indent="0">
              <a:buNone/>
              <a:defRPr sz="1063"/>
            </a:lvl3pPr>
            <a:lvl4pPr marL="1214951" indent="0">
              <a:buNone/>
              <a:defRPr sz="886"/>
            </a:lvl4pPr>
            <a:lvl5pPr marL="1619935" indent="0">
              <a:buNone/>
              <a:defRPr sz="886"/>
            </a:lvl5pPr>
            <a:lvl6pPr marL="2024919" indent="0">
              <a:buNone/>
              <a:defRPr sz="886"/>
            </a:lvl6pPr>
            <a:lvl7pPr marL="2429903" indent="0">
              <a:buNone/>
              <a:defRPr sz="886"/>
            </a:lvl7pPr>
            <a:lvl8pPr marL="2834886" indent="0">
              <a:buNone/>
              <a:defRPr sz="886"/>
            </a:lvl8pPr>
            <a:lvl9pPr marL="3239870" indent="0">
              <a:buNone/>
              <a:defRPr sz="886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A31C-9F74-4158-8C2B-44EF699118C9}" type="datetimeFigureOut">
              <a:rPr lang="es-CO" smtClean="0"/>
              <a:t>24/03/2021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6B29-CA06-44B6-B714-6A49FE03F66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6524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1" y="450003"/>
            <a:ext cx="3483204" cy="1575012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971884"/>
            <a:ext cx="5467380" cy="4796911"/>
          </a:xfrm>
        </p:spPr>
        <p:txBody>
          <a:bodyPr anchor="t"/>
          <a:lstStyle>
            <a:lvl1pPr marL="0" indent="0">
              <a:buNone/>
              <a:defRPr sz="2835"/>
            </a:lvl1pPr>
            <a:lvl2pPr marL="404984" indent="0">
              <a:buNone/>
              <a:defRPr sz="2480"/>
            </a:lvl2pPr>
            <a:lvl3pPr marL="809968" indent="0">
              <a:buNone/>
              <a:defRPr sz="2126"/>
            </a:lvl3pPr>
            <a:lvl4pPr marL="1214951" indent="0">
              <a:buNone/>
              <a:defRPr sz="1772"/>
            </a:lvl4pPr>
            <a:lvl5pPr marL="1619935" indent="0">
              <a:buNone/>
              <a:defRPr sz="1772"/>
            </a:lvl5pPr>
            <a:lvl6pPr marL="2024919" indent="0">
              <a:buNone/>
              <a:defRPr sz="1772"/>
            </a:lvl6pPr>
            <a:lvl7pPr marL="2429903" indent="0">
              <a:buNone/>
              <a:defRPr sz="1772"/>
            </a:lvl7pPr>
            <a:lvl8pPr marL="2834886" indent="0">
              <a:buNone/>
              <a:defRPr sz="1772"/>
            </a:lvl8pPr>
            <a:lvl9pPr marL="3239870" indent="0">
              <a:buNone/>
              <a:defRPr sz="1772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1" y="2025015"/>
            <a:ext cx="3483204" cy="3751591"/>
          </a:xfrm>
        </p:spPr>
        <p:txBody>
          <a:bodyPr/>
          <a:lstStyle>
            <a:lvl1pPr marL="0" indent="0">
              <a:buNone/>
              <a:defRPr sz="1417"/>
            </a:lvl1pPr>
            <a:lvl2pPr marL="404984" indent="0">
              <a:buNone/>
              <a:defRPr sz="1240"/>
            </a:lvl2pPr>
            <a:lvl3pPr marL="809968" indent="0">
              <a:buNone/>
              <a:defRPr sz="1063"/>
            </a:lvl3pPr>
            <a:lvl4pPr marL="1214951" indent="0">
              <a:buNone/>
              <a:defRPr sz="886"/>
            </a:lvl4pPr>
            <a:lvl5pPr marL="1619935" indent="0">
              <a:buNone/>
              <a:defRPr sz="886"/>
            </a:lvl5pPr>
            <a:lvl6pPr marL="2024919" indent="0">
              <a:buNone/>
              <a:defRPr sz="886"/>
            </a:lvl6pPr>
            <a:lvl7pPr marL="2429903" indent="0">
              <a:buNone/>
              <a:defRPr sz="886"/>
            </a:lvl7pPr>
            <a:lvl8pPr marL="2834886" indent="0">
              <a:buNone/>
              <a:defRPr sz="886"/>
            </a:lvl8pPr>
            <a:lvl9pPr marL="3239870" indent="0">
              <a:buNone/>
              <a:defRPr sz="886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A31C-9F74-4158-8C2B-44EF699118C9}" type="datetimeFigureOut">
              <a:rPr lang="es-CO" smtClean="0"/>
              <a:t>24/03/2021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6B29-CA06-44B6-B714-6A49FE03F66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169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5" y="359378"/>
            <a:ext cx="9314796" cy="1304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5" y="1796889"/>
            <a:ext cx="9314796" cy="4282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5" y="6256297"/>
            <a:ext cx="2429947" cy="3593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CA31C-9F74-4158-8C2B-44EF699118C9}" type="datetimeFigureOut">
              <a:rPr lang="es-CO" smtClean="0"/>
              <a:t>24/03/2021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3" y="6256297"/>
            <a:ext cx="3644920" cy="3593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3" y="6256297"/>
            <a:ext cx="2429947" cy="3593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D6B29-CA06-44B6-B714-6A49FE03F66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3437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809968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2" indent="-202492" algn="l" defTabSz="809968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76" indent="-202492" algn="l" defTabSz="809968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59" indent="-202492" algn="l" defTabSz="809968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42" indent="-202492" algn="l" defTabSz="809968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27" indent="-202492" algn="l" defTabSz="809968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11" indent="-202492" algn="l" defTabSz="809968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394" indent="-202492" algn="l" defTabSz="809968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378" indent="-202492" algn="l" defTabSz="809968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61" indent="-202492" algn="l" defTabSz="809968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6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4" algn="l" defTabSz="80996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68" algn="l" defTabSz="80996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51" algn="l" defTabSz="80996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35" algn="l" defTabSz="80996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19" algn="l" defTabSz="80996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03" algn="l" defTabSz="80996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886" algn="l" defTabSz="80996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870" algn="l" defTabSz="809968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B7B6024-FEBF-4AE5-B1A3-88B3E68FC2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0000" cy="144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B57A1F5-60BF-4791-882C-C6482201806B}"/>
              </a:ext>
            </a:extLst>
          </p:cNvPr>
          <p:cNvSpPr/>
          <p:nvPr/>
        </p:nvSpPr>
        <p:spPr>
          <a:xfrm>
            <a:off x="1616927" y="134781"/>
            <a:ext cx="9054789" cy="60260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just"/>
            <a:r>
              <a:rPr lang="es-CO" sz="1800" dirty="0">
                <a:solidFill>
                  <a:schemeClr val="bg1"/>
                </a:solidFill>
                <a:latin typeface="Arial Black" panose="020B0A04020102020204" pitchFamily="34" charset="0"/>
              </a:rPr>
              <a:t>ACCESO DE LA POBLACIÓN A LOS SERVICIOS DE AGUA POTABLE, SANEAMIENTO BÁSICO Y CON ENFOQUE DIFERENCIAL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361200" y="868323"/>
            <a:ext cx="7119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TERMINACIÓN OBRAS EN CURSO DE ACUEDUCTO </a:t>
            </a:r>
          </a:p>
          <a:p>
            <a:pPr algn="ctr"/>
            <a:r>
              <a:rPr lang="es-MX" sz="2000" b="1" dirty="0"/>
              <a:t>ZONA URBANA Y RURAL </a:t>
            </a:r>
            <a:endParaRPr lang="es-CO" sz="20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975278"/>
              </p:ext>
            </p:extLst>
          </p:nvPr>
        </p:nvGraphicFramePr>
        <p:xfrm>
          <a:off x="649705" y="1570940"/>
          <a:ext cx="8253664" cy="4854610"/>
        </p:xfrm>
        <a:graphic>
          <a:graphicData uri="http://schemas.openxmlformats.org/drawingml/2006/table">
            <a:tbl>
              <a:tblPr/>
              <a:tblGrid>
                <a:gridCol w="557927">
                  <a:extLst>
                    <a:ext uri="{9D8B030D-6E8A-4147-A177-3AD203B41FA5}">
                      <a16:colId xmlns:a16="http://schemas.microsoft.com/office/drawing/2014/main" val="3950323261"/>
                    </a:ext>
                  </a:extLst>
                </a:gridCol>
                <a:gridCol w="3484684">
                  <a:extLst>
                    <a:ext uri="{9D8B030D-6E8A-4147-A177-3AD203B41FA5}">
                      <a16:colId xmlns:a16="http://schemas.microsoft.com/office/drawing/2014/main" val="3290633311"/>
                    </a:ext>
                  </a:extLst>
                </a:gridCol>
                <a:gridCol w="1058779">
                  <a:extLst>
                    <a:ext uri="{9D8B030D-6E8A-4147-A177-3AD203B41FA5}">
                      <a16:colId xmlns:a16="http://schemas.microsoft.com/office/drawing/2014/main" val="2613342239"/>
                    </a:ext>
                  </a:extLst>
                </a:gridCol>
                <a:gridCol w="962526">
                  <a:extLst>
                    <a:ext uri="{9D8B030D-6E8A-4147-A177-3AD203B41FA5}">
                      <a16:colId xmlns:a16="http://schemas.microsoft.com/office/drawing/2014/main" val="2094147740"/>
                    </a:ext>
                  </a:extLst>
                </a:gridCol>
                <a:gridCol w="1046747">
                  <a:extLst>
                    <a:ext uri="{9D8B030D-6E8A-4147-A177-3AD203B41FA5}">
                      <a16:colId xmlns:a16="http://schemas.microsoft.com/office/drawing/2014/main" val="2537496082"/>
                    </a:ext>
                  </a:extLst>
                </a:gridCol>
                <a:gridCol w="529390">
                  <a:extLst>
                    <a:ext uri="{9D8B030D-6E8A-4147-A177-3AD203B41FA5}">
                      <a16:colId xmlns:a16="http://schemas.microsoft.com/office/drawing/2014/main" val="208786011"/>
                    </a:ext>
                  </a:extLst>
                </a:gridCol>
                <a:gridCol w="613611">
                  <a:extLst>
                    <a:ext uri="{9D8B030D-6E8A-4147-A177-3AD203B41FA5}">
                      <a16:colId xmlns:a16="http://schemas.microsoft.com/office/drawing/2014/main" val="4243038810"/>
                    </a:ext>
                  </a:extLst>
                </a:gridCol>
              </a:tblGrid>
              <a:tr h="1397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6987" marR="6987" marT="69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MUNICIPIO 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VALOR DEL PROYECTO </a:t>
                      </a: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(En Millones) 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BENEFICIARIOS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EN 2020</a:t>
                      </a:r>
                    </a:p>
                  </a:txBody>
                  <a:tcPr marL="6987" marR="6987" marT="6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741269"/>
                  </a:ext>
                </a:extLst>
              </a:tr>
              <a:tr h="2515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INICIO 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ACTUAL 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727001"/>
                  </a:ext>
                </a:extLst>
              </a:tr>
              <a:tr h="3563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AMPLIACION DE ACUEDUCTO Y ALCANTARILLADO  Bo. SAN JUAN EUDES DEL C/P RIO LORO 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GIGANTE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239,05 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339174"/>
                  </a:ext>
                </a:extLst>
              </a:tr>
              <a:tr h="3493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CONSTRUCCION PLAN MAESTRO DE ACUEDUCTO FASE I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LA PLATA 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2.111,38 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26183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95738"/>
                  </a:ext>
                </a:extLst>
              </a:tr>
              <a:tr h="2375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OPTIMIZACION DEL SISTEMA DE ACUEDUCTO URBANO 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PITALITO 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7.427,41 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77504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462203"/>
                  </a:ext>
                </a:extLst>
              </a:tr>
              <a:tr h="2375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OPTIMIZACION RED DE ADUCCIÓN DEL SISTEMA DE ACUEDUCTO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ALTAMIRA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3.822,59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2429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8425"/>
                  </a:ext>
                </a:extLst>
              </a:tr>
              <a:tr h="2375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OPTIMIZACION ACUEDUCTO REGIONAL SAN FRANCISCO 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PITALITO 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858,12 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1750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220938"/>
                  </a:ext>
                </a:extLst>
              </a:tr>
              <a:tr h="2375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CONSTRUCCIÓN SISTEMA DE ACUEDUCTO VEREDA EL DIAMANTE 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SALADOBLANCO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$1.229,59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75211"/>
                  </a:ext>
                </a:extLst>
              </a:tr>
              <a:tr h="2375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OPTIMIZACIÓN SISTEMA DE ACUEDUCTO DEL ÁREA URBANA 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COLOMBIA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730,29 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2062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415861"/>
                  </a:ext>
                </a:extLst>
              </a:tr>
              <a:tr h="1397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OPTIMIZACION SISTEMA DE AC MPIO DE ELIAS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ELIAS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10.380,08 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1451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184807"/>
                  </a:ext>
                </a:extLst>
              </a:tr>
              <a:tr h="3423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CONSTRUCCIÓN FASE III PLAN MAESTRO DEL SISTEMA DE ACUEDUCTO DE LA ZONA URBANA 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TARQUI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4.759,30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5582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073525"/>
                  </a:ext>
                </a:extLst>
              </a:tr>
              <a:tr h="2375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CONSTRUCCION PLAN MAESTRO DE ACUEDUCTO  SANITARIO Y PLUVIAL FASE 1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PALESTINA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$4.849,08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1789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873935"/>
                  </a:ext>
                </a:extLst>
              </a:tr>
              <a:tr h="2375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CONSTRUCCIÓN PLAN MAESTRO DE ACUEDUCTO 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SALADOBLANCO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$3.759,68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1885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925121"/>
                  </a:ext>
                </a:extLst>
              </a:tr>
              <a:tr h="23057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CONSTRUCCION PLAN MAESTRO ACUEDUCTO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NATAGA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$3.827,04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2688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221192"/>
                  </a:ext>
                </a:extLst>
              </a:tr>
              <a:tr h="2375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CONSTRUCCION PLAN MAESTRO DE ACUEDUCTO 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AGUSTIN 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$11.101,01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11327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882053"/>
                  </a:ext>
                </a:extLst>
              </a:tr>
              <a:tr h="3563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CONSTRUCCION DEL SISTEMA DE ACUEDUCTO REGIONAL PARA LAS VEREDAS SAN CALIXTO Y HATO VIEJO 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SUAZA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</a:t>
                      </a:r>
                      <a:r>
                        <a:rPr lang="es-CO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945,23 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700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277170"/>
                  </a:ext>
                </a:extLst>
              </a:tr>
              <a:tr h="21659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$56.039,85 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135.910 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7" marR="6987" marT="69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7" marR="6987" marT="6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7" marR="6987" marT="69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958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98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B7B6024-FEBF-4AE5-B1A3-88B3E68FC2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4" y="0"/>
            <a:ext cx="1440000" cy="144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B57A1F5-60BF-4791-882C-C6482201806B}"/>
              </a:ext>
            </a:extLst>
          </p:cNvPr>
          <p:cNvSpPr/>
          <p:nvPr/>
        </p:nvSpPr>
        <p:spPr>
          <a:xfrm>
            <a:off x="1616927" y="134780"/>
            <a:ext cx="9054789" cy="60260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just"/>
            <a:r>
              <a:rPr lang="es-CO" sz="1800" dirty="0">
                <a:solidFill>
                  <a:schemeClr val="bg1"/>
                </a:solidFill>
                <a:latin typeface="Arial Black" panose="020B0A04020102020204" pitchFamily="34" charset="0"/>
              </a:rPr>
              <a:t>ACCESO DE LA POBLACIÓN A LOS SERVICIOS DE AGUA POTABLE, SANEAMIENTO BÁSICO Y CON ENFOQUE DIFERENCIAL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839885" y="804474"/>
            <a:ext cx="7119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TERMINACIÓN DE PROYECTOS DE ALCANTARILLADO </a:t>
            </a:r>
          </a:p>
          <a:p>
            <a:pPr algn="ctr"/>
            <a:r>
              <a:rPr lang="es-MX" sz="2000" b="1" dirty="0"/>
              <a:t>ZONA URBANA Y RURAL </a:t>
            </a:r>
            <a:endParaRPr lang="es-CO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1C5D77-3D74-4931-BB3F-9185F3B645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086" y="1572520"/>
            <a:ext cx="2310677" cy="154880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64318FD-01FC-4C16-8B6A-74E9498B21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490" y="3432169"/>
            <a:ext cx="2320685" cy="1548805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79836"/>
              </p:ext>
            </p:extLst>
          </p:nvPr>
        </p:nvGraphicFramePr>
        <p:xfrm>
          <a:off x="589546" y="1460967"/>
          <a:ext cx="7652085" cy="5079400"/>
        </p:xfrm>
        <a:graphic>
          <a:graphicData uri="http://schemas.openxmlformats.org/drawingml/2006/table">
            <a:tbl>
              <a:tblPr/>
              <a:tblGrid>
                <a:gridCol w="595078">
                  <a:extLst>
                    <a:ext uri="{9D8B030D-6E8A-4147-A177-3AD203B41FA5}">
                      <a16:colId xmlns:a16="http://schemas.microsoft.com/office/drawing/2014/main" val="2949301013"/>
                    </a:ext>
                  </a:extLst>
                </a:gridCol>
                <a:gridCol w="3700197">
                  <a:extLst>
                    <a:ext uri="{9D8B030D-6E8A-4147-A177-3AD203B41FA5}">
                      <a16:colId xmlns:a16="http://schemas.microsoft.com/office/drawing/2014/main" val="924058303"/>
                    </a:ext>
                  </a:extLst>
                </a:gridCol>
                <a:gridCol w="926432">
                  <a:extLst>
                    <a:ext uri="{9D8B030D-6E8A-4147-A177-3AD203B41FA5}">
                      <a16:colId xmlns:a16="http://schemas.microsoft.com/office/drawing/2014/main" val="255320609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51304350"/>
                    </a:ext>
                  </a:extLst>
                </a:gridCol>
                <a:gridCol w="493294">
                  <a:extLst>
                    <a:ext uri="{9D8B030D-6E8A-4147-A177-3AD203B41FA5}">
                      <a16:colId xmlns:a16="http://schemas.microsoft.com/office/drawing/2014/main" val="3036839900"/>
                    </a:ext>
                  </a:extLst>
                </a:gridCol>
                <a:gridCol w="517358">
                  <a:extLst>
                    <a:ext uri="{9D8B030D-6E8A-4147-A177-3AD203B41FA5}">
                      <a16:colId xmlns:a16="http://schemas.microsoft.com/office/drawing/2014/main" val="1755049217"/>
                    </a:ext>
                  </a:extLst>
                </a:gridCol>
                <a:gridCol w="505326">
                  <a:extLst>
                    <a:ext uri="{9D8B030D-6E8A-4147-A177-3AD203B41FA5}">
                      <a16:colId xmlns:a16="http://schemas.microsoft.com/office/drawing/2014/main" val="4247764366"/>
                    </a:ext>
                  </a:extLst>
                </a:gridCol>
              </a:tblGrid>
              <a:tr h="993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No.</a:t>
                      </a:r>
                    </a:p>
                  </a:txBody>
                  <a:tcPr marL="4965" marR="4965" marT="49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PROYECTO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MUNICIPIO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VALOR DEL PROYECTO </a:t>
                      </a:r>
                      <a:b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(En Millones)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BENEFICIARIOS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AVANCE EN 2020</a:t>
                      </a:r>
                    </a:p>
                  </a:txBody>
                  <a:tcPr marL="4965" marR="4965" marT="4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246631"/>
                  </a:ext>
                </a:extLst>
              </a:tr>
              <a:tr h="1787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INICIAL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ACTUAL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010633"/>
                  </a:ext>
                </a:extLst>
              </a:tr>
              <a:tr h="2383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965" marR="4965" marT="49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AMPLIACION DE ALCANTARILLADO  Bo. SAN JUAN EUDES DEL C/P RIO LORO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GIGANTE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159,37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290877"/>
                  </a:ext>
                </a:extLst>
              </a:tr>
              <a:tr h="15889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965" marR="4965" marT="49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CONSTRUCCION ALCANTARILLADO BARRIO NUEVO HORIZONTE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ALGECIRAS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506,21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43304"/>
                  </a:ext>
                </a:extLst>
              </a:tr>
              <a:tr h="15889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965" marR="4965" marT="49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OPTIMIZACION SISTEMA DE ALCANTARILLADO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NATAGA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   434,74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2242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176741"/>
                  </a:ext>
                </a:extLst>
              </a:tr>
              <a:tr h="2383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965" marR="4965" marT="49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OPTIMIZACION DE LA RED DE ALCANTARILLADO SANITARIO PARA EL CORREGIMIENTO DE AIPECITO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NEIVA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1.573,62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217133"/>
                  </a:ext>
                </a:extLst>
              </a:tr>
              <a:tr h="15889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965" marR="4965" marT="49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CONSTRUCCION ALCANTARILLADO SANITARIO C/P LOS CAUCHOS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GUADALUPE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4.543,15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1100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52%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852808"/>
                  </a:ext>
                </a:extLst>
              </a:tr>
              <a:tr h="3177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965" marR="4965" marT="49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MEJORAMIENTO Y OPTIMIZACIÓN  DE LA RED DE ALCANTARILLADO DE AGUAS LLUVIAS BARRIO LAS GRANJAS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NEIVA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1.901,34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7853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595817"/>
                  </a:ext>
                </a:extLst>
              </a:tr>
              <a:tr h="2383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965" marR="4965" marT="49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CONSTRUCCION SISTEMA  DE ALCANTARILLADO SANITARIO PARA LA VEREDA LA ESMERALDA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TARQUI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1.626,31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85%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070287"/>
                  </a:ext>
                </a:extLst>
              </a:tr>
              <a:tr h="23833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965" marR="4965" marT="49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OPTIMIZACIÓN SISTEMA DE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ALCALCANTARILLADO 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COMBINADO PRIMERA FASE SECTOR OCCIDENTE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PAICOL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3.856,17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85%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028065"/>
                  </a:ext>
                </a:extLst>
              </a:tr>
              <a:tr h="2194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965" marR="4965" marT="49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OPTIMIZACION DEL ALC SANITARIO EN EL CENTRO POBLADO LA ARCADIA    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ALGECIRAS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1.419,86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690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85%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062260"/>
                  </a:ext>
                </a:extLst>
              </a:tr>
              <a:tr h="3177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4965" marR="4965" marT="49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CONSTRUCCION ALCANTARILLADO SANITARIO COLECTORES Y PLANTA DE TRATAMIENTO DE AGUAS RESIDUALES  DOMESTICAS (PTARD)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ALTAMIRA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2.349,66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2429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9798545"/>
                  </a:ext>
                </a:extLst>
              </a:tr>
              <a:tr h="2194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965" marR="4965" marT="49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CONSTRUCCION PLAN MAESTRO DE ALCANTARILLADO SANITARIO Y PLUVIAL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PALESTINA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4.849,08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37285"/>
                  </a:ext>
                </a:extLst>
              </a:tr>
              <a:tr h="15889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4965" marR="4965" marT="49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CONSTRUCCIÓN PLAN MAESTRO FASE I DE ALCANTARILLADO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PITALITO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10.547,79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65%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62399"/>
                  </a:ext>
                </a:extLst>
              </a:tr>
              <a:tr h="15889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4965" marR="4965" marT="49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CONSTRUCCIÓN PLAN MAESTRO DE  ALCANTARILLADO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SALADOBLANCO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2.506,46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52%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508017"/>
                  </a:ext>
                </a:extLst>
              </a:tr>
              <a:tr h="21946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4965" marR="4965" marT="49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CONSTRUCCIÓN PLAN MAESTRO DE ALCANTARILLADO SANITARIO Y PLUVIAL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ACEVEDO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8.233,17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4756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882606"/>
                  </a:ext>
                </a:extLst>
              </a:tr>
              <a:tr h="3177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4965" marR="4965" marT="49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OPTIMIZACION SISTEMA DE ALCANTARILLADO COMBINADO CASCO URBANO  SEGUNDA  FASE SECTOR OCCIDENTE  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PAICOL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3.129,08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2821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961301"/>
                  </a:ext>
                </a:extLst>
              </a:tr>
              <a:tr h="3177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4965" marR="4965" marT="49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CONSTRUCCION DE COLECTORES SISTEMAS DE ALCANTARILLADO PLUVIAL SECTOR LAS AMERICAS - LAS ACACIAS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PITALITO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5.230,36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1500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489921"/>
                  </a:ext>
                </a:extLst>
              </a:tr>
              <a:tr h="2433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965" marR="4965" marT="49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CONSTRUCCION PLAN MAESTRO DE ALCANTARILLADO SANITARIO Y PLUVIAL FASE I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TIMANA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 1.730,75 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7817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4965" marR="4965" marT="4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669124"/>
                  </a:ext>
                </a:extLst>
              </a:tr>
              <a:tr h="8441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965" marR="4965" marT="4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54.597,14 </a:t>
                      </a:r>
                    </a:p>
                  </a:txBody>
                  <a:tcPr marL="4965" marR="4965" marT="4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32.708 </a:t>
                      </a:r>
                      <a:endParaRPr lang="es-CO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65" marR="4965" marT="4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65" marR="4965" marT="49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65" marR="4965" marT="49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278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93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B7B6024-FEBF-4AE5-B1A3-88B3E68FC2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4" y="0"/>
            <a:ext cx="1440000" cy="144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B57A1F5-60BF-4791-882C-C6482201806B}"/>
              </a:ext>
            </a:extLst>
          </p:cNvPr>
          <p:cNvSpPr/>
          <p:nvPr/>
        </p:nvSpPr>
        <p:spPr>
          <a:xfrm>
            <a:off x="1616927" y="134780"/>
            <a:ext cx="9054789" cy="85767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just"/>
            <a:r>
              <a:rPr lang="es-CO" sz="1800" dirty="0">
                <a:solidFill>
                  <a:schemeClr val="bg1"/>
                </a:solidFill>
                <a:latin typeface="Arial Black" panose="020B0A04020102020204" pitchFamily="34" charset="0"/>
              </a:rPr>
              <a:t>ACCESO DE LA POBLACIÓN A LOS SERVICIOS DE AGUA POTABLE, SANEAMIENTO BÁSICO Y CON ENFOQUE DIFERENCIAL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372953" y="1028901"/>
            <a:ext cx="5542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AJUSTES Y/O ELABORACIÓN ESTUDIOS Y DISEÑOS</a:t>
            </a:r>
          </a:p>
          <a:p>
            <a:pPr algn="ctr"/>
            <a:r>
              <a:rPr lang="es-MX" sz="2000" dirty="0"/>
              <a:t>DE </a:t>
            </a:r>
            <a:r>
              <a:rPr lang="es-MX" sz="2000" dirty="0" smtClean="0"/>
              <a:t>ACUEDUCTOS </a:t>
            </a:r>
            <a:r>
              <a:rPr lang="es-MX" sz="2000" dirty="0"/>
              <a:t>Y </a:t>
            </a:r>
            <a:r>
              <a:rPr lang="es-MX" sz="2000" dirty="0" smtClean="0"/>
              <a:t>ALCANTARILLADOS</a:t>
            </a:r>
            <a:endParaRPr lang="es-CO" sz="2000" dirty="0"/>
          </a:p>
        </p:txBody>
      </p:sp>
      <p:sp>
        <p:nvSpPr>
          <p:cNvPr id="10" name="Esquina doblada 9"/>
          <p:cNvSpPr/>
          <p:nvPr/>
        </p:nvSpPr>
        <p:spPr>
          <a:xfrm>
            <a:off x="7313285" y="1813800"/>
            <a:ext cx="3204808" cy="960645"/>
          </a:xfrm>
          <a:prstGeom prst="foldedCorner">
            <a:avLst/>
          </a:prstGeom>
          <a:solidFill>
            <a:srgbClr val="00B0F0"/>
          </a:solidFill>
          <a:ln>
            <a:solidFill>
              <a:schemeClr val="accent2">
                <a:lumMod val="5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 b="1" dirty="0"/>
          </a:p>
          <a:p>
            <a:pPr algn="ctr"/>
            <a:r>
              <a:rPr lang="es-MX" sz="1900" b="1" dirty="0"/>
              <a:t>8 Municipios Beneficiados,</a:t>
            </a:r>
          </a:p>
          <a:p>
            <a:pPr algn="ctr"/>
            <a:r>
              <a:rPr lang="es-MX" sz="1900" b="1" dirty="0"/>
              <a:t>$1055,92 Millones invertidos en la Vigencia 2020</a:t>
            </a:r>
            <a:endParaRPr lang="es-CO" sz="1900" b="1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749E249-8B6C-4A35-97FD-67DACA4BF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95170"/>
              </p:ext>
            </p:extLst>
          </p:nvPr>
        </p:nvGraphicFramePr>
        <p:xfrm>
          <a:off x="122830" y="1733330"/>
          <a:ext cx="5478862" cy="4731827"/>
        </p:xfrm>
        <a:graphic>
          <a:graphicData uri="http://schemas.openxmlformats.org/drawingml/2006/table">
            <a:tbl>
              <a:tblPr firstRow="1" bandRow="1"/>
              <a:tblGrid>
                <a:gridCol w="591345">
                  <a:extLst>
                    <a:ext uri="{9D8B030D-6E8A-4147-A177-3AD203B41FA5}">
                      <a16:colId xmlns:a16="http://schemas.microsoft.com/office/drawing/2014/main" val="3493730424"/>
                    </a:ext>
                  </a:extLst>
                </a:gridCol>
                <a:gridCol w="4887517">
                  <a:extLst>
                    <a:ext uri="{9D8B030D-6E8A-4147-A177-3AD203B41FA5}">
                      <a16:colId xmlns:a16="http://schemas.microsoft.com/office/drawing/2014/main" val="3585961114"/>
                    </a:ext>
                  </a:extLst>
                </a:gridCol>
              </a:tblGrid>
              <a:tr h="23234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9311" marR="9311" marT="9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</a:t>
                      </a:r>
                    </a:p>
                  </a:txBody>
                  <a:tcPr marL="9311" marR="9311" marT="9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564351"/>
                  </a:ext>
                </a:extLst>
              </a:tr>
              <a:tr h="24098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11" marR="9311" marT="9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Acueducto del Municipio de Acevedo</a:t>
                      </a:r>
                    </a:p>
                  </a:txBody>
                  <a:tcPr marL="9311" marR="9311" marT="9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689319"/>
                  </a:ext>
                </a:extLst>
              </a:tr>
              <a:tr h="3913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11" marR="9311" marT="9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y Diseños de la Vereda Tinajitas del Municipio de Campoalegre</a:t>
                      </a:r>
                    </a:p>
                  </a:txBody>
                  <a:tcPr marL="9311" marR="9311" marT="9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222017"/>
                  </a:ext>
                </a:extLst>
              </a:tr>
              <a:tr h="3913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11" marR="9311" marT="9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Maestro de Alcantarillado Fase II del Municipio de Pitalito</a:t>
                      </a:r>
                    </a:p>
                  </a:txBody>
                  <a:tcPr marL="9311" marR="9311" marT="9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530642"/>
                  </a:ext>
                </a:extLst>
              </a:tr>
              <a:tr h="582935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11" marR="9311" marT="9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Construcción de la infraestructura de agua potable para el sistema de acueducto rural horizonte mantagua fase I del mpio De Suaza</a:t>
                      </a:r>
                    </a:p>
                  </a:txBody>
                  <a:tcPr marL="9311" marR="9311" marT="9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307649"/>
                  </a:ext>
                </a:extLst>
              </a:tr>
              <a:tr h="3913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11" marR="9311" marT="9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Acueducto para la vereda San Calixto del Municipio de Suaza</a:t>
                      </a:r>
                    </a:p>
                  </a:txBody>
                  <a:tcPr marL="9311" marR="9311" marT="9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275746"/>
                  </a:ext>
                </a:extLst>
              </a:tr>
              <a:tr h="2005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311" marR="9311" marT="9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Ajuste Estudios y Diseños PTAR Garzón</a:t>
                      </a:r>
                    </a:p>
                  </a:txBody>
                  <a:tcPr marL="9311" marR="9311" marT="9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746491"/>
                  </a:ext>
                </a:extLst>
              </a:tr>
              <a:tr h="3913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11" marR="9311" marT="9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Acueducto Vereda Mirador Mesa Alta, Municipio de Acevedo</a:t>
                      </a:r>
                    </a:p>
                  </a:txBody>
                  <a:tcPr marL="9311" marR="9311" marT="9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457385"/>
                  </a:ext>
                </a:extLst>
              </a:tr>
              <a:tr h="3913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311" marR="9311" marT="9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Alcantarillado combinado 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Barrio</a:t>
                      </a:r>
                      <a:r>
                        <a:rPr lang="es-MX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Porvenir </a:t>
                      </a: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Municipio de Isnos</a:t>
                      </a:r>
                    </a:p>
                  </a:txBody>
                  <a:tcPr marL="9311" marR="9311" marT="9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019154"/>
                  </a:ext>
                </a:extLst>
              </a:tr>
              <a:tr h="3913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311" marR="9311" marT="9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Rehabilitación de alcantarillado de un sector del municipio de Timana</a:t>
                      </a:r>
                    </a:p>
                  </a:txBody>
                  <a:tcPr marL="9311" marR="9311" marT="9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465922"/>
                  </a:ext>
                </a:extLst>
              </a:tr>
              <a:tr h="3913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311" marR="9311" marT="9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Prevención de riesgos por inundación en un sector de la zona urbana de Isnos</a:t>
                      </a:r>
                    </a:p>
                  </a:txBody>
                  <a:tcPr marL="9311" marR="9311" marT="9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81541"/>
                  </a:ext>
                </a:extLst>
              </a:tr>
              <a:tr h="2005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311" marR="9311" marT="9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auto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y Diseños AVR - Garzón</a:t>
                      </a:r>
                    </a:p>
                  </a:txBody>
                  <a:tcPr marL="9311" marR="9311" marT="9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214504"/>
                  </a:ext>
                </a:extLst>
              </a:tr>
              <a:tr h="20054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311" marR="9311" marT="9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y Diseños Plan Maestro Ac - Tesalia</a:t>
                      </a:r>
                    </a:p>
                  </a:txBody>
                  <a:tcPr marL="9311" marR="9311" marT="931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873397"/>
                  </a:ext>
                </a:extLst>
              </a:tr>
            </a:tbl>
          </a:graphicData>
        </a:graphic>
      </p:graphicFrame>
      <p:sp>
        <p:nvSpPr>
          <p:cNvPr id="9" name="Elipse 8"/>
          <p:cNvSpPr/>
          <p:nvPr/>
        </p:nvSpPr>
        <p:spPr>
          <a:xfrm>
            <a:off x="5601692" y="2774445"/>
            <a:ext cx="3548930" cy="3348206"/>
          </a:xfrm>
          <a:prstGeom prst="ellipse">
            <a:avLst/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cap="flat" cmpd="sng" algn="ctr">
            <a:solidFill>
              <a:srgbClr val="4F81BD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036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B7B6024-FEBF-4AE5-B1A3-88B3E68FC2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4" y="0"/>
            <a:ext cx="1440000" cy="144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B57A1F5-60BF-4791-882C-C6482201806B}"/>
              </a:ext>
            </a:extLst>
          </p:cNvPr>
          <p:cNvSpPr/>
          <p:nvPr/>
        </p:nvSpPr>
        <p:spPr>
          <a:xfrm>
            <a:off x="1616927" y="134781"/>
            <a:ext cx="9054789" cy="66810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just"/>
            <a:r>
              <a:rPr lang="es-CO" sz="1800" dirty="0">
                <a:solidFill>
                  <a:schemeClr val="bg1"/>
                </a:solidFill>
                <a:latin typeface="Arial Black" panose="020B0A04020102020204" pitchFamily="34" charset="0"/>
              </a:rPr>
              <a:t>ACCESO DE LA POBLACIÓN A LOS SERVICIOS DE AGUA POTABLE, SANEAMIENTO BÁSICO Y CON ENFOQUE DIFERENCIAL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426849" y="933385"/>
            <a:ext cx="6161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GESTIÓN DE RECURSOS PROYECTOS DESCONTAMINACIÓN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16704" y="1943685"/>
            <a:ext cx="3806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2000" b="1" dirty="0"/>
              <a:t>Cierre financiero y actualización diseños </a:t>
            </a:r>
            <a:r>
              <a:rPr lang="es-MX" sz="2400" b="1" dirty="0"/>
              <a:t>Planta de Tratamiento de Aguas Residuales –PTAR- Garzón</a:t>
            </a:r>
            <a:r>
              <a:rPr lang="es-MX" sz="2000" b="1" dirty="0"/>
              <a:t>. Valor </a:t>
            </a:r>
            <a:r>
              <a:rPr lang="es-MX" sz="2000" b="1" dirty="0">
                <a:solidFill>
                  <a:srgbClr val="C00000"/>
                </a:solidFill>
              </a:rPr>
              <a:t>$</a:t>
            </a:r>
            <a:r>
              <a:rPr lang="es-MX" sz="2000" b="1" dirty="0" smtClean="0">
                <a:solidFill>
                  <a:srgbClr val="C00000"/>
                </a:solidFill>
              </a:rPr>
              <a:t>21,488 </a:t>
            </a:r>
            <a:r>
              <a:rPr lang="es-MX" sz="2000" b="1" dirty="0">
                <a:solidFill>
                  <a:srgbClr val="C00000"/>
                </a:solidFill>
              </a:rPr>
              <a:t>millones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2000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sz="2000" b="1" dirty="0"/>
              <a:t>Construcción Alcantarillado aguas lluvias  en los barrios Ullumbe y Nueva Alianza  en el Municipio de San Agustín. Valor: </a:t>
            </a:r>
            <a:r>
              <a:rPr lang="es-CO" sz="2000" b="1" dirty="0">
                <a:solidFill>
                  <a:srgbClr val="C00000"/>
                </a:solidFill>
              </a:rPr>
              <a:t>$1,798 </a:t>
            </a:r>
            <a:r>
              <a:rPr lang="es-CO" sz="2000" b="1" dirty="0" smtClean="0">
                <a:solidFill>
                  <a:srgbClr val="C00000"/>
                </a:solidFill>
              </a:rPr>
              <a:t>millones</a:t>
            </a:r>
          </a:p>
          <a:p>
            <a:pPr algn="just"/>
            <a:endParaRPr lang="es-CO" sz="20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701608"/>
              </p:ext>
            </p:extLst>
          </p:nvPr>
        </p:nvGraphicFramePr>
        <p:xfrm>
          <a:off x="4691584" y="1771768"/>
          <a:ext cx="5594508" cy="3547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4992392" y="4961297"/>
            <a:ext cx="516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/>
              <a:t>TOTAL RECURSOS:  </a:t>
            </a:r>
            <a:r>
              <a:rPr lang="es-CO" sz="1600" b="1" dirty="0"/>
              <a:t>$ 23.286 MM, 60% GESTIONADOS</a:t>
            </a:r>
          </a:p>
        </p:txBody>
      </p:sp>
    </p:spTree>
    <p:extLst>
      <p:ext uri="{BB962C8B-B14F-4D97-AF65-F5344CB8AC3E}">
        <p14:creationId xmlns:p14="http://schemas.microsoft.com/office/powerpoint/2010/main" val="550851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canalinstitucional.tv/s3/files/styles/interna_noticias_after_1222x547_/public/images/agua_0.jpg?itok=dDiX-iB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624" y="2962980"/>
            <a:ext cx="3396582" cy="222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B7B6024-FEBF-4AE5-B1A3-88B3E68FC2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4" y="0"/>
            <a:ext cx="1440000" cy="144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B57A1F5-60BF-4791-882C-C6482201806B}"/>
              </a:ext>
            </a:extLst>
          </p:cNvPr>
          <p:cNvSpPr/>
          <p:nvPr/>
        </p:nvSpPr>
        <p:spPr>
          <a:xfrm>
            <a:off x="1616928" y="134780"/>
            <a:ext cx="6921016" cy="118106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algn="ctr"/>
            <a:r>
              <a:rPr lang="es-CO" sz="1800" dirty="0">
                <a:solidFill>
                  <a:schemeClr val="bg1"/>
                </a:solidFill>
                <a:latin typeface="Arial Black" panose="020B0A04020102020204" pitchFamily="34" charset="0"/>
              </a:rPr>
              <a:t>ACCESO DE LA POBLACIÓN A LOS SERVICIOS DE AGUA POTABLE, SANEAMIENTO BÁSICO Y CON ENFOQUE DIFERENCIAL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644906A-BEC3-4846-9524-C208973AFA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768" y="1"/>
            <a:ext cx="2169994" cy="216999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47226" y="1597488"/>
            <a:ext cx="82907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400" b="1" dirty="0">
                <a:solidFill>
                  <a:srgbClr val="C00000"/>
                </a:solidFill>
              </a:rPr>
              <a:t>184.185</a:t>
            </a:r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es-ES" sz="2400" b="1" dirty="0"/>
              <a:t>beneficiarios con alivio económico en facturación agua y alcantarillado en </a:t>
            </a:r>
            <a:r>
              <a:rPr lang="es-ES" sz="2400" b="1" dirty="0">
                <a:solidFill>
                  <a:srgbClr val="C00000"/>
                </a:solidFill>
              </a:rPr>
              <a:t>37</a:t>
            </a:r>
            <a:r>
              <a:rPr lang="es-ES" sz="2400" b="1" dirty="0"/>
              <a:t> municipios. Valor: </a:t>
            </a:r>
            <a:r>
              <a:rPr lang="es-ES" sz="2400" b="1" dirty="0">
                <a:solidFill>
                  <a:srgbClr val="C00000"/>
                </a:solidFill>
              </a:rPr>
              <a:t>$7.498,3 </a:t>
            </a:r>
            <a:r>
              <a:rPr lang="es-ES" sz="2400" b="1" dirty="0"/>
              <a:t>millones ($3.492 departamento).</a:t>
            </a:r>
          </a:p>
          <a:p>
            <a:pPr lvl="0" algn="just"/>
            <a:r>
              <a:rPr lang="es-ES" sz="2400" b="1" dirty="0"/>
              <a:t> </a:t>
            </a:r>
            <a:endParaRPr lang="es-ES" sz="2400" dirty="0"/>
          </a:p>
        </p:txBody>
      </p:sp>
      <p:sp>
        <p:nvSpPr>
          <p:cNvPr id="9" name="Rectángulo 8"/>
          <p:cNvSpPr/>
          <p:nvPr/>
        </p:nvSpPr>
        <p:spPr>
          <a:xfrm>
            <a:off x="247226" y="3097771"/>
            <a:ext cx="69847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000" b="1" dirty="0">
                <a:solidFill>
                  <a:srgbClr val="C00000"/>
                </a:solidFill>
              </a:rPr>
              <a:t>11,210</a:t>
            </a:r>
            <a:r>
              <a:rPr lang="es-ES" sz="2000" b="1" dirty="0">
                <a:solidFill>
                  <a:srgbClr val="FF0000"/>
                </a:solidFill>
              </a:rPr>
              <a:t> </a:t>
            </a:r>
            <a:r>
              <a:rPr lang="es-ES" sz="2000" b="1" dirty="0"/>
              <a:t>personas (</a:t>
            </a:r>
            <a:r>
              <a:rPr lang="es-ES" sz="2000" b="1" dirty="0">
                <a:solidFill>
                  <a:srgbClr val="C00000"/>
                </a:solidFill>
              </a:rPr>
              <a:t>9</a:t>
            </a:r>
            <a:r>
              <a:rPr lang="es-ES" sz="2000" b="1" dirty="0"/>
              <a:t> comunidades) apoyadas para alivio económico de la nación a los acueductos veredales. Res. 363/2020). </a:t>
            </a:r>
            <a:endParaRPr lang="es-ES" sz="2000" dirty="0"/>
          </a:p>
        </p:txBody>
      </p:sp>
      <p:sp>
        <p:nvSpPr>
          <p:cNvPr id="10" name="Rectángulo 9"/>
          <p:cNvSpPr/>
          <p:nvPr/>
        </p:nvSpPr>
        <p:spPr>
          <a:xfrm>
            <a:off x="247226" y="4313488"/>
            <a:ext cx="6984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000" b="1" dirty="0">
                <a:cs typeface="Arial" panose="020B0604020202020204" pitchFamily="34" charset="0"/>
              </a:rPr>
              <a:t>Articulación en la  construcción de la Política Pública </a:t>
            </a:r>
            <a:r>
              <a:rPr lang="es-ES" sz="2000" b="1" dirty="0" smtClean="0">
                <a:cs typeface="Arial" panose="020B0604020202020204" pitchFamily="34" charset="0"/>
              </a:rPr>
              <a:t>Departamental </a:t>
            </a:r>
            <a:r>
              <a:rPr lang="es-ES" sz="2000" b="1" dirty="0">
                <a:cs typeface="Arial" panose="020B0604020202020204" pitchFamily="34" charset="0"/>
              </a:rPr>
              <a:t>de Residuos Sólidos. Ordenanza 041/2020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47226" y="5192837"/>
            <a:ext cx="6387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000" b="1" dirty="0">
                <a:solidFill>
                  <a:srgbClr val="C00000"/>
                </a:solidFill>
              </a:rPr>
              <a:t>4</a:t>
            </a:r>
            <a:r>
              <a:rPr lang="es-ES" sz="2000" b="1" dirty="0"/>
              <a:t> Municipios apoyados y con cumplimiento en Planes de Gestión de Agua, decreto 1977/19 </a:t>
            </a:r>
            <a:r>
              <a:rPr lang="es-ES" sz="2000" b="1" dirty="0" err="1"/>
              <a:t>Minvivienda</a:t>
            </a:r>
            <a:r>
              <a:rPr lang="es-ES" sz="2000" b="1" dirty="0"/>
              <a:t>.</a:t>
            </a:r>
            <a:endParaRPr lang="es-ES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6355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TM02900743[[fn=Orgánico]]</Template>
  <TotalTime>10730</TotalTime>
  <Words>1051</Words>
  <Application>Microsoft Office PowerPoint</Application>
  <PresentationFormat>Personalizado</PresentationFormat>
  <Paragraphs>296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Apoyo Tic</dc:creator>
  <cp:lastModifiedBy>Ana Lucia Muñoz Casteblanco</cp:lastModifiedBy>
  <cp:revision>1885</cp:revision>
  <cp:lastPrinted>2020-12-01T23:40:36Z</cp:lastPrinted>
  <dcterms:created xsi:type="dcterms:W3CDTF">2020-03-03T20:03:20Z</dcterms:created>
  <dcterms:modified xsi:type="dcterms:W3CDTF">2021-03-24T20:19:39Z</dcterms:modified>
</cp:coreProperties>
</file>